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58" r:id="rId4"/>
    <p:sldId id="257" r:id="rId5"/>
    <p:sldId id="263" r:id="rId6"/>
    <p:sldId id="259" r:id="rId7"/>
    <p:sldId id="260" r:id="rId8"/>
    <p:sldId id="261" r:id="rId9"/>
    <p:sldId id="265" r:id="rId10"/>
    <p:sldId id="26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0526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1325" y="47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JPG>
</file>

<file path=ppt/media/image12.png>
</file>

<file path=ppt/media/image13.jpeg>
</file>

<file path=ppt/media/image14.jpeg>
</file>

<file path=ppt/media/image15.png>
</file>

<file path=ppt/media/image16.jpe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9BE4C-EB2E-4069-B69C-512588AA5910}" type="datetimeFigureOut">
              <a:rPr lang="en-US" smtClean="0"/>
              <a:t>12/14/2022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B5479-531C-42A7-9ED4-BBB7D7D787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927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9BE4C-EB2E-4069-B69C-512588AA5910}" type="datetimeFigureOut">
              <a:rPr lang="en-US" smtClean="0"/>
              <a:t>12/14/2022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B5479-531C-42A7-9ED4-BBB7D7D787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862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9BE4C-EB2E-4069-B69C-512588AA5910}" type="datetimeFigureOut">
              <a:rPr lang="en-US" smtClean="0"/>
              <a:t>12/14/2022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B5479-531C-42A7-9ED4-BBB7D7D787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0947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9BE4C-EB2E-4069-B69C-512588AA5910}" type="datetimeFigureOut">
              <a:rPr lang="en-US" smtClean="0"/>
              <a:t>12/14/2022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B5479-531C-42A7-9ED4-BBB7D7D787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800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9BE4C-EB2E-4069-B69C-512588AA5910}" type="datetimeFigureOut">
              <a:rPr lang="en-US" smtClean="0"/>
              <a:t>12/14/2022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B5479-531C-42A7-9ED4-BBB7D7D787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2562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9BE4C-EB2E-4069-B69C-512588AA5910}" type="datetimeFigureOut">
              <a:rPr lang="en-US" smtClean="0"/>
              <a:t>12/14/2022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B5479-531C-42A7-9ED4-BBB7D7D787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5593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9BE4C-EB2E-4069-B69C-512588AA5910}" type="datetimeFigureOut">
              <a:rPr lang="en-US" smtClean="0"/>
              <a:t>12/14/2022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B5479-531C-42A7-9ED4-BBB7D7D787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695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9BE4C-EB2E-4069-B69C-512588AA5910}" type="datetimeFigureOut">
              <a:rPr lang="en-US" smtClean="0"/>
              <a:t>12/14/2022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B5479-531C-42A7-9ED4-BBB7D7D787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55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9BE4C-EB2E-4069-B69C-512588AA5910}" type="datetimeFigureOut">
              <a:rPr lang="en-US" smtClean="0"/>
              <a:t>12/14/2022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B5479-531C-42A7-9ED4-BBB7D7D787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3286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9BE4C-EB2E-4069-B69C-512588AA5910}" type="datetimeFigureOut">
              <a:rPr lang="en-US" smtClean="0"/>
              <a:t>12/14/2022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B5479-531C-42A7-9ED4-BBB7D7D787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345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9BE4C-EB2E-4069-B69C-512588AA5910}" type="datetimeFigureOut">
              <a:rPr lang="en-US" smtClean="0"/>
              <a:t>12/14/2022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BB5479-531C-42A7-9ED4-BBB7D7D787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7080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99BE4C-EB2E-4069-B69C-512588AA5910}" type="datetimeFigureOut">
              <a:rPr lang="en-US" smtClean="0"/>
              <a:t>12/14/2022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BB5479-531C-42A7-9ED4-BBB7D7D787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33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e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2080"/>
            <a:ext cx="12192000" cy="6529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456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593010" y="2587088"/>
            <a:ext cx="646921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r-Latn-RS" sz="5400" b="1" dirty="0" smtClean="0">
                <a:solidFill>
                  <a:srgbClr val="20526B"/>
                </a:solidFill>
              </a:rPr>
              <a:t>Hvala na pažnji!</a:t>
            </a:r>
            <a:endParaRPr lang="en-US" sz="5400" b="1" dirty="0">
              <a:solidFill>
                <a:srgbClr val="20526B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659466" y="5799021"/>
            <a:ext cx="694107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20526B"/>
                </a:solidFill>
              </a:rPr>
              <a:t>https://github.com/pejovic/BelgradeR_2022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775" y="5650442"/>
            <a:ext cx="758824" cy="758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000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15">
            <a:extLst>
              <a:ext uri="{FF2B5EF4-FFF2-40B4-BE49-F238E27FC236}">
                <a16:creationId xmlns:a16="http://schemas.microsoft.com/office/drawing/2014/main" id="{AD466CA6-34AD-4721-BBC0-6DA1400884E9}"/>
              </a:ext>
            </a:extLst>
          </p:cNvPr>
          <p:cNvSpPr/>
          <p:nvPr/>
        </p:nvSpPr>
        <p:spPr>
          <a:xfrm flipH="1">
            <a:off x="-1" y="638355"/>
            <a:ext cx="12191999" cy="88791"/>
          </a:xfrm>
          <a:prstGeom prst="roundRect">
            <a:avLst/>
          </a:prstGeom>
          <a:solidFill>
            <a:srgbClr val="20526B"/>
          </a:solidFill>
          <a:ln>
            <a:solidFill>
              <a:srgbClr val="20526B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r-Latn-RS" sz="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54F9732-E2DC-45CB-BA1B-34AB416ACF33}"/>
              </a:ext>
            </a:extLst>
          </p:cNvPr>
          <p:cNvSpPr txBox="1"/>
          <p:nvPr/>
        </p:nvSpPr>
        <p:spPr>
          <a:xfrm>
            <a:off x="534758" y="42120"/>
            <a:ext cx="113006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Sadr</a:t>
            </a:r>
            <a:r>
              <a:rPr lang="sr-Latn-RS" sz="3200" b="1" dirty="0" smtClean="0"/>
              <a:t>žaj </a:t>
            </a:r>
            <a:endParaRPr lang="en-US" sz="3200" b="1" dirty="0"/>
          </a:p>
        </p:txBody>
      </p:sp>
      <p:sp>
        <p:nvSpPr>
          <p:cNvPr id="6" name="Rectangle 5"/>
          <p:cNvSpPr/>
          <p:nvPr/>
        </p:nvSpPr>
        <p:spPr>
          <a:xfrm>
            <a:off x="534758" y="1823121"/>
            <a:ext cx="10954509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r-Latn-RS" sz="2400" b="1" dirty="0"/>
              <a:t>Primer 1</a:t>
            </a:r>
            <a:r>
              <a:rPr lang="sr-Latn-RS" sz="2400" dirty="0"/>
              <a:t> </a:t>
            </a:r>
            <a:r>
              <a:rPr lang="en-US" sz="2400" dirty="0"/>
              <a:t>– </a:t>
            </a:r>
            <a:r>
              <a:rPr lang="sr-Latn-RS" sz="2400" dirty="0"/>
              <a:t>Vektorski i rasterski tipovi geoprostornih </a:t>
            </a:r>
            <a:r>
              <a:rPr lang="sr-Latn-RS" sz="2400" dirty="0" smtClean="0"/>
              <a:t>podataka</a:t>
            </a:r>
          </a:p>
          <a:p>
            <a:endParaRPr lang="sr-Latn-RS" sz="2400" b="1" dirty="0"/>
          </a:p>
          <a:p>
            <a:r>
              <a:rPr lang="sr-Latn-RS" sz="2400" b="1" dirty="0"/>
              <a:t>Primer 2 </a:t>
            </a:r>
            <a:r>
              <a:rPr lang="en-US" sz="2400" dirty="0"/>
              <a:t>– </a:t>
            </a:r>
            <a:r>
              <a:rPr lang="en-US" sz="2400" dirty="0" err="1"/>
              <a:t>Prostorizacija</a:t>
            </a:r>
            <a:r>
              <a:rPr lang="en-US" sz="2400" dirty="0"/>
              <a:t> </a:t>
            </a:r>
            <a:r>
              <a:rPr lang="en-US" sz="2400" dirty="0" err="1"/>
              <a:t>zaga</a:t>
            </a:r>
            <a:r>
              <a:rPr lang="sr-Latn-RS" sz="2400" dirty="0"/>
              <a:t>đujućih </a:t>
            </a:r>
            <a:r>
              <a:rPr lang="sr-Latn-RS" sz="2400" dirty="0" smtClean="0"/>
              <a:t>materija</a:t>
            </a:r>
            <a:r>
              <a:rPr lang="en-US" sz="2400" dirty="0" smtClean="0"/>
              <a:t> – </a:t>
            </a:r>
            <a:r>
              <a:rPr lang="en-US" sz="2400" dirty="0" err="1" smtClean="0"/>
              <a:t>kori</a:t>
            </a:r>
            <a:r>
              <a:rPr lang="sr-Latn-RS" sz="2400" dirty="0" smtClean="0"/>
              <a:t>šćenje R</a:t>
            </a:r>
            <a:r>
              <a:rPr lang="en-US" sz="2400" dirty="0" smtClean="0"/>
              <a:t>-</a:t>
            </a:r>
            <a:r>
              <a:rPr lang="sr-Latn-RS" sz="2400" dirty="0" smtClean="0"/>
              <a:t>a kao GIS</a:t>
            </a:r>
            <a:r>
              <a:rPr lang="en-US" sz="2400" dirty="0"/>
              <a:t> </a:t>
            </a:r>
            <a:r>
              <a:rPr lang="en-US" sz="2400" dirty="0" err="1" smtClean="0"/>
              <a:t>okru</a:t>
            </a:r>
            <a:r>
              <a:rPr lang="sr-Latn-RS" sz="2400" dirty="0" smtClean="0"/>
              <a:t>ženja</a:t>
            </a:r>
            <a:endParaRPr lang="sr-Latn-RS" sz="2400" dirty="0" smtClean="0"/>
          </a:p>
          <a:p>
            <a:endParaRPr lang="sr-Latn-RS" sz="2400" b="1" dirty="0"/>
          </a:p>
          <a:p>
            <a:r>
              <a:rPr lang="sr-Latn-RS" sz="2400" b="1" dirty="0"/>
              <a:t>Primer 3 </a:t>
            </a:r>
            <a:r>
              <a:rPr lang="en-US" sz="2400" dirty="0"/>
              <a:t>– </a:t>
            </a:r>
            <a:r>
              <a:rPr lang="sr-Latn-RS" sz="2400" dirty="0"/>
              <a:t>Prostorna interpolacija organskog ugljenika u zemljištu</a:t>
            </a:r>
            <a:endParaRPr lang="en-US" sz="2400" dirty="0"/>
          </a:p>
          <a:p>
            <a:endParaRPr lang="en-US" b="1" dirty="0"/>
          </a:p>
          <a:p>
            <a:endParaRPr lang="sr-Latn-RS" b="1" dirty="0" smtClean="0"/>
          </a:p>
          <a:p>
            <a:endParaRPr lang="sr-Latn-RS" b="1" dirty="0"/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793976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Well-Known-Text Multipart geometries (wikipedia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3434" y="3730531"/>
            <a:ext cx="6498566" cy="3153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Well-Known-Text Geometry primitives  (wikipedia)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738606"/>
            <a:ext cx="6124755" cy="31010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: Rounded Corners 15">
            <a:extLst>
              <a:ext uri="{FF2B5EF4-FFF2-40B4-BE49-F238E27FC236}">
                <a16:creationId xmlns:a16="http://schemas.microsoft.com/office/drawing/2014/main" id="{AD466CA6-34AD-4721-BBC0-6DA1400884E9}"/>
              </a:ext>
            </a:extLst>
          </p:cNvPr>
          <p:cNvSpPr/>
          <p:nvPr/>
        </p:nvSpPr>
        <p:spPr>
          <a:xfrm flipH="1">
            <a:off x="-1" y="638355"/>
            <a:ext cx="12191999" cy="88791"/>
          </a:xfrm>
          <a:prstGeom prst="roundRect">
            <a:avLst/>
          </a:prstGeom>
          <a:solidFill>
            <a:srgbClr val="20526B"/>
          </a:solidFill>
          <a:ln>
            <a:solidFill>
              <a:srgbClr val="20526B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r-Latn-RS" sz="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54F9732-E2DC-45CB-BA1B-34AB416ACF33}"/>
              </a:ext>
            </a:extLst>
          </p:cNvPr>
          <p:cNvSpPr txBox="1"/>
          <p:nvPr/>
        </p:nvSpPr>
        <p:spPr>
          <a:xfrm>
            <a:off x="534758" y="42120"/>
            <a:ext cx="113006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RS" sz="3200" b="1" dirty="0" smtClean="0"/>
              <a:t>Primer 1 </a:t>
            </a:r>
            <a:r>
              <a:rPr lang="en-US" sz="3200" b="1" dirty="0" smtClean="0"/>
              <a:t>– </a:t>
            </a:r>
            <a:r>
              <a:rPr lang="sr-Latn-RS" sz="3200" b="1" dirty="0" smtClean="0"/>
              <a:t>Vektorski i rasterski tipovi geoprostornih podataka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3104433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15">
            <a:extLst>
              <a:ext uri="{FF2B5EF4-FFF2-40B4-BE49-F238E27FC236}">
                <a16:creationId xmlns:a16="http://schemas.microsoft.com/office/drawing/2014/main" id="{AD466CA6-34AD-4721-BBC0-6DA1400884E9}"/>
              </a:ext>
            </a:extLst>
          </p:cNvPr>
          <p:cNvSpPr/>
          <p:nvPr/>
        </p:nvSpPr>
        <p:spPr>
          <a:xfrm flipH="1">
            <a:off x="-1" y="638355"/>
            <a:ext cx="12191999" cy="88791"/>
          </a:xfrm>
          <a:prstGeom prst="roundRect">
            <a:avLst/>
          </a:prstGeom>
          <a:solidFill>
            <a:srgbClr val="20526B"/>
          </a:solidFill>
          <a:ln>
            <a:solidFill>
              <a:srgbClr val="20526B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r-Latn-RS" sz="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54F9732-E2DC-45CB-BA1B-34AB416ACF33}"/>
              </a:ext>
            </a:extLst>
          </p:cNvPr>
          <p:cNvSpPr txBox="1"/>
          <p:nvPr/>
        </p:nvSpPr>
        <p:spPr>
          <a:xfrm>
            <a:off x="534758" y="42120"/>
            <a:ext cx="112920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RS" sz="3200" b="1" dirty="0"/>
              <a:t>Primer 1 </a:t>
            </a:r>
            <a:r>
              <a:rPr lang="en-US" sz="3200" b="1" dirty="0"/>
              <a:t>– </a:t>
            </a:r>
            <a:r>
              <a:rPr lang="sr-Latn-RS" sz="3200" b="1" dirty="0"/>
              <a:t>Vektorski i rasterski tipovi geoprostornih podataka</a:t>
            </a:r>
            <a:endParaRPr lang="en-US" sz="3200"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76905"/>
            <a:ext cx="6076709" cy="47168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0670" y="2025570"/>
            <a:ext cx="6073364" cy="4688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115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lementi karte (Izvor:http://www.spatialquerylab.com/FOSS4GAcademy, autor primera Richard Smith, http://creativecommons.org/licenses/by/3.0.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820984"/>
            <a:ext cx="4497387" cy="5930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: Rounded Corners 15">
            <a:extLst>
              <a:ext uri="{FF2B5EF4-FFF2-40B4-BE49-F238E27FC236}">
                <a16:creationId xmlns:a16="http://schemas.microsoft.com/office/drawing/2014/main" id="{AD466CA6-34AD-4721-BBC0-6DA1400884E9}"/>
              </a:ext>
            </a:extLst>
          </p:cNvPr>
          <p:cNvSpPr/>
          <p:nvPr/>
        </p:nvSpPr>
        <p:spPr>
          <a:xfrm flipH="1">
            <a:off x="-1" y="638355"/>
            <a:ext cx="12191999" cy="88791"/>
          </a:xfrm>
          <a:prstGeom prst="roundRect">
            <a:avLst/>
          </a:prstGeom>
          <a:solidFill>
            <a:srgbClr val="20526B"/>
          </a:solidFill>
          <a:ln>
            <a:solidFill>
              <a:srgbClr val="20526B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r-Latn-RS" sz="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54F9732-E2DC-45CB-BA1B-34AB416ACF33}"/>
              </a:ext>
            </a:extLst>
          </p:cNvPr>
          <p:cNvSpPr txBox="1"/>
          <p:nvPr/>
        </p:nvSpPr>
        <p:spPr>
          <a:xfrm>
            <a:off x="534758" y="42120"/>
            <a:ext cx="112920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 smtClean="0"/>
              <a:t>Geovizuelizacija</a:t>
            </a:r>
            <a:r>
              <a:rPr lang="en-US" sz="3200" b="1" dirty="0" smtClean="0"/>
              <a:t> – </a:t>
            </a:r>
            <a:r>
              <a:rPr lang="en-US" sz="3200" b="1" dirty="0" err="1" smtClean="0"/>
              <a:t>dizajn</a:t>
            </a:r>
            <a:r>
              <a:rPr lang="en-US" sz="3200" b="1" dirty="0" smtClean="0"/>
              <a:t> </a:t>
            </a:r>
            <a:r>
              <a:rPr lang="en-US" sz="3200" b="1" dirty="0" err="1" smtClean="0"/>
              <a:t>karte</a:t>
            </a:r>
            <a:endParaRPr lang="en-US" sz="3200" b="1" dirty="0"/>
          </a:p>
        </p:txBody>
      </p:sp>
      <p:pic>
        <p:nvPicPr>
          <p:cNvPr id="1028" name="Picture 4" descr="Odnos geometrijskog i optičkog centra karte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2087" y="4294714"/>
            <a:ext cx="2963158" cy="2269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54607" y="924501"/>
            <a:ext cx="4723634" cy="318341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70754" y="3470436"/>
            <a:ext cx="4649886" cy="3280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070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entinel-2A Launches—Our Compliments &amp; Our Complements | Landsat Scienc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322" y="3357254"/>
            <a:ext cx="6902370" cy="3451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9692" y="3145648"/>
            <a:ext cx="5001934" cy="3500746"/>
          </a:xfrm>
        </p:spPr>
      </p:pic>
      <p:sp>
        <p:nvSpPr>
          <p:cNvPr id="6" name="Rectangle: Rounded Corners 15">
            <a:extLst>
              <a:ext uri="{FF2B5EF4-FFF2-40B4-BE49-F238E27FC236}">
                <a16:creationId xmlns:a16="http://schemas.microsoft.com/office/drawing/2014/main" id="{AD466CA6-34AD-4721-BBC0-6DA1400884E9}"/>
              </a:ext>
            </a:extLst>
          </p:cNvPr>
          <p:cNvSpPr/>
          <p:nvPr/>
        </p:nvSpPr>
        <p:spPr>
          <a:xfrm flipH="1">
            <a:off x="-1" y="638355"/>
            <a:ext cx="12191999" cy="88791"/>
          </a:xfrm>
          <a:prstGeom prst="roundRect">
            <a:avLst/>
          </a:prstGeom>
          <a:solidFill>
            <a:srgbClr val="20526B"/>
          </a:solidFill>
          <a:ln>
            <a:solidFill>
              <a:srgbClr val="20526B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r-Latn-RS" sz="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4F9732-E2DC-45CB-BA1B-34AB416ACF33}"/>
              </a:ext>
            </a:extLst>
          </p:cNvPr>
          <p:cNvSpPr txBox="1"/>
          <p:nvPr/>
        </p:nvSpPr>
        <p:spPr>
          <a:xfrm>
            <a:off x="534758" y="42120"/>
            <a:ext cx="111022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RS" sz="3200" b="1" dirty="0"/>
              <a:t>Primer 1 </a:t>
            </a:r>
            <a:r>
              <a:rPr lang="en-US" sz="3200" b="1" dirty="0"/>
              <a:t>– </a:t>
            </a:r>
            <a:r>
              <a:rPr lang="sr-Latn-RS" sz="3200" b="1" dirty="0"/>
              <a:t>Vektorski i rasterski tipovi geoprostornih podataka</a:t>
            </a:r>
            <a:endParaRPr lang="en-US" sz="3200" b="1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0083" y="1191120"/>
            <a:ext cx="1500446" cy="1490553"/>
          </a:xfrm>
          <a:prstGeom prst="rect">
            <a:avLst/>
          </a:prstGeom>
        </p:spPr>
      </p:pic>
      <p:pic>
        <p:nvPicPr>
          <p:cNvPr id="1028" name="Picture 4" descr="Sentinel-2 | Digital Earth Africa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715" b="24817"/>
          <a:stretch/>
        </p:blipFill>
        <p:spPr bwMode="auto">
          <a:xfrm>
            <a:off x="241460" y="838501"/>
            <a:ext cx="9816940" cy="2103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8010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804" y="861373"/>
            <a:ext cx="5492101" cy="588448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1185" y="1238170"/>
            <a:ext cx="4903396" cy="4968256"/>
          </a:xfrm>
          <a:prstGeom prst="rect">
            <a:avLst/>
          </a:prstGeom>
        </p:spPr>
      </p:pic>
      <p:sp>
        <p:nvSpPr>
          <p:cNvPr id="6" name="Rectangle: Rounded Corners 15">
            <a:extLst>
              <a:ext uri="{FF2B5EF4-FFF2-40B4-BE49-F238E27FC236}">
                <a16:creationId xmlns:a16="http://schemas.microsoft.com/office/drawing/2014/main" id="{AD466CA6-34AD-4721-BBC0-6DA1400884E9}"/>
              </a:ext>
            </a:extLst>
          </p:cNvPr>
          <p:cNvSpPr/>
          <p:nvPr/>
        </p:nvSpPr>
        <p:spPr>
          <a:xfrm flipH="1">
            <a:off x="-1" y="638355"/>
            <a:ext cx="12191999" cy="88791"/>
          </a:xfrm>
          <a:prstGeom prst="roundRect">
            <a:avLst/>
          </a:prstGeom>
          <a:solidFill>
            <a:srgbClr val="20526B"/>
          </a:solidFill>
          <a:ln>
            <a:solidFill>
              <a:srgbClr val="20526B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r-Latn-RS" sz="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4F9732-E2DC-45CB-BA1B-34AB416ACF33}"/>
              </a:ext>
            </a:extLst>
          </p:cNvPr>
          <p:cNvSpPr txBox="1"/>
          <p:nvPr/>
        </p:nvSpPr>
        <p:spPr>
          <a:xfrm>
            <a:off x="534758" y="42120"/>
            <a:ext cx="101188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RS" sz="3200" b="1" dirty="0" smtClean="0"/>
              <a:t>Primer 2 </a:t>
            </a:r>
            <a:r>
              <a:rPr lang="en-US" sz="3200" b="1" dirty="0" smtClean="0"/>
              <a:t>– </a:t>
            </a:r>
            <a:r>
              <a:rPr lang="en-US" sz="3200" b="1" dirty="0" err="1" smtClean="0"/>
              <a:t>Prostorizacija</a:t>
            </a:r>
            <a:r>
              <a:rPr lang="en-US" sz="3200" b="1" dirty="0" smtClean="0"/>
              <a:t> </a:t>
            </a:r>
            <a:r>
              <a:rPr lang="en-US" sz="3200" b="1" dirty="0" err="1" smtClean="0"/>
              <a:t>zaga</a:t>
            </a:r>
            <a:r>
              <a:rPr lang="sr-Latn-RS" sz="3200" b="1" dirty="0" smtClean="0"/>
              <a:t>đujućih materija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2919874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15">
            <a:extLst>
              <a:ext uri="{FF2B5EF4-FFF2-40B4-BE49-F238E27FC236}">
                <a16:creationId xmlns:a16="http://schemas.microsoft.com/office/drawing/2014/main" id="{AD466CA6-34AD-4721-BBC0-6DA1400884E9}"/>
              </a:ext>
            </a:extLst>
          </p:cNvPr>
          <p:cNvSpPr/>
          <p:nvPr/>
        </p:nvSpPr>
        <p:spPr>
          <a:xfrm flipH="1">
            <a:off x="-1" y="638355"/>
            <a:ext cx="12191999" cy="88791"/>
          </a:xfrm>
          <a:prstGeom prst="roundRect">
            <a:avLst/>
          </a:prstGeom>
          <a:solidFill>
            <a:srgbClr val="20526B"/>
          </a:solidFill>
          <a:ln>
            <a:solidFill>
              <a:srgbClr val="20526B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r-Latn-RS" sz="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54F9732-E2DC-45CB-BA1B-34AB416ACF33}"/>
              </a:ext>
            </a:extLst>
          </p:cNvPr>
          <p:cNvSpPr txBox="1"/>
          <p:nvPr/>
        </p:nvSpPr>
        <p:spPr>
          <a:xfrm>
            <a:off x="534758" y="42120"/>
            <a:ext cx="116572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RS" sz="3200" b="1" dirty="0" smtClean="0"/>
              <a:t>Primer 3 </a:t>
            </a:r>
            <a:r>
              <a:rPr lang="en-US" sz="3200" b="1" dirty="0" smtClean="0"/>
              <a:t>– </a:t>
            </a:r>
            <a:r>
              <a:rPr lang="sr-Latn-RS" sz="3200" b="1" dirty="0" smtClean="0"/>
              <a:t>Prostorna interpolacija organskog ugljenika u zemljištu</a:t>
            </a:r>
            <a:endParaRPr lang="en-US" sz="3200" b="1" dirty="0"/>
          </a:p>
        </p:txBody>
      </p:sp>
      <p:pic>
        <p:nvPicPr>
          <p:cNvPr id="8" name="Picture 4" descr="https://lh6.googleusercontent.com/sp54dG-63qzapt2c7-BsjL82Jf32jqGXwjR8Wbtu_xcqv2udQ_ICJI7ILf32QwYeAB7skQpnNC4fZk-ltMKYyuO2BxxbtwbAGFK6ReM-cb1XrhdCbkWYUKCAberxw4rzJ0pImCUyOc0hoQG-FQspEZ3tX9M5hvwp2ZPJNkGg_CYZQJfOWr8SDi1x7A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3811" y="981116"/>
            <a:ext cx="3807855" cy="30450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https://lh3.googleusercontent.com/Rp1INoGXBhM0eV5oBy6ZOG7cG24E1YQIAfTJ-l8m_HRC6fBySj1FGJwlyOHtGhMuImxtmNT3G-FNxIBDV_yhGXzT_VR7JT5JL4jqBm4qRwB6E5p8jePW3kNmbYRCYz3zdvDpcABkqQN38wR1TId-xZF6MZa20kgjH_eWOTX2euNdea8OTWFs_SIv3Q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8881" y="3840715"/>
            <a:ext cx="3773118" cy="3017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2269" y="3126783"/>
            <a:ext cx="1153042" cy="919923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cxnSp>
        <p:nvCxnSpPr>
          <p:cNvPr id="11" name="Straight Arrow Connector 10"/>
          <p:cNvCxnSpPr/>
          <p:nvPr/>
        </p:nvCxnSpPr>
        <p:spPr>
          <a:xfrm flipV="1">
            <a:off x="8755311" y="2324527"/>
            <a:ext cx="888520" cy="80225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D:\R_projects\CERES_SOC_Vojvodina\CERES_SOC_Vojvodina\Izvestaj\Report_SOC_predicition_CERES_files\figure-html\unnamed-chunk-25-1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6906" y="3586744"/>
            <a:ext cx="4540097" cy="3246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344537" y="890365"/>
            <a:ext cx="650483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 err="1"/>
              <a:t>Razvoj</a:t>
            </a:r>
            <a:r>
              <a:rPr lang="en-US" b="1" dirty="0"/>
              <a:t> </a:t>
            </a:r>
            <a:r>
              <a:rPr lang="en-US" b="1" dirty="0" err="1"/>
              <a:t>modela</a:t>
            </a:r>
            <a:r>
              <a:rPr lang="en-US" b="1" dirty="0"/>
              <a:t> </a:t>
            </a:r>
            <a:r>
              <a:rPr lang="en-US" b="1" dirty="0" err="1"/>
              <a:t>za</a:t>
            </a:r>
            <a:r>
              <a:rPr lang="en-US" b="1" dirty="0"/>
              <a:t> </a:t>
            </a:r>
            <a:r>
              <a:rPr lang="en-US" b="1" dirty="0" err="1"/>
              <a:t>prostornu</a:t>
            </a:r>
            <a:r>
              <a:rPr lang="en-US" b="1" dirty="0"/>
              <a:t> </a:t>
            </a:r>
            <a:r>
              <a:rPr lang="en-US" b="1" dirty="0" err="1"/>
              <a:t>interpolaciju</a:t>
            </a:r>
            <a:r>
              <a:rPr lang="en-US" b="1" dirty="0"/>
              <a:t> </a:t>
            </a:r>
            <a:r>
              <a:rPr lang="en-US" b="1" dirty="0" err="1"/>
              <a:t>organskog</a:t>
            </a:r>
            <a:r>
              <a:rPr lang="en-US" b="1" dirty="0"/>
              <a:t> </a:t>
            </a:r>
            <a:r>
              <a:rPr lang="en-US" b="1" dirty="0" err="1"/>
              <a:t>ugljenika</a:t>
            </a:r>
            <a:r>
              <a:rPr lang="en-US" b="1" dirty="0"/>
              <a:t> u </a:t>
            </a:r>
            <a:r>
              <a:rPr lang="en-US" b="1" dirty="0" err="1"/>
              <a:t>zemljištu</a:t>
            </a:r>
            <a:r>
              <a:rPr lang="en-US" b="1" dirty="0"/>
              <a:t> - </a:t>
            </a:r>
            <a:r>
              <a:rPr lang="en-US" b="1" dirty="0" err="1"/>
              <a:t>na</a:t>
            </a:r>
            <a:r>
              <a:rPr lang="en-US" b="1" dirty="0"/>
              <a:t> </a:t>
            </a:r>
            <a:r>
              <a:rPr lang="en-US" b="1" dirty="0" err="1"/>
              <a:t>osnovu</a:t>
            </a:r>
            <a:r>
              <a:rPr lang="en-US" b="1" dirty="0"/>
              <a:t> </a:t>
            </a:r>
            <a:r>
              <a:rPr lang="en-US" b="1" dirty="0" err="1"/>
              <a:t>podataka</a:t>
            </a:r>
            <a:r>
              <a:rPr lang="en-US" b="1" dirty="0"/>
              <a:t> </a:t>
            </a:r>
            <a:r>
              <a:rPr lang="en-US" b="1" dirty="0" err="1"/>
              <a:t>uzorkovanja</a:t>
            </a:r>
            <a:r>
              <a:rPr lang="en-US" b="1" dirty="0"/>
              <a:t> </a:t>
            </a:r>
            <a:r>
              <a:rPr lang="en-US" b="1" dirty="0" err="1"/>
              <a:t>zemljišta</a:t>
            </a:r>
            <a:r>
              <a:rPr lang="en-US" b="1" dirty="0"/>
              <a:t> (</a:t>
            </a:r>
            <a:r>
              <a:rPr lang="en-US" b="1" dirty="0" smtClean="0"/>
              <a:t>1200 </a:t>
            </a:r>
            <a:r>
              <a:rPr lang="en-US" b="1" dirty="0" err="1"/>
              <a:t>profila</a:t>
            </a:r>
            <a:r>
              <a:rPr lang="en-US" b="1" dirty="0" smtClean="0"/>
              <a:t>)</a:t>
            </a:r>
          </a:p>
          <a:p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42945" y="1858148"/>
            <a:ext cx="6805632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400" dirty="0" err="1"/>
              <a:t>Istraživanje</a:t>
            </a:r>
            <a:r>
              <a:rPr lang="en-US" sz="1400" dirty="0"/>
              <a:t> </a:t>
            </a:r>
            <a:r>
              <a:rPr lang="en-US" sz="1400" dirty="0" err="1"/>
              <a:t>kao</a:t>
            </a:r>
            <a:r>
              <a:rPr lang="en-US" sz="1400" dirty="0"/>
              <a:t> </a:t>
            </a:r>
            <a:r>
              <a:rPr lang="en-US" sz="1400" dirty="0" err="1"/>
              <a:t>deo</a:t>
            </a:r>
            <a:r>
              <a:rPr lang="en-US" sz="1400" dirty="0"/>
              <a:t> </a:t>
            </a:r>
            <a:r>
              <a:rPr lang="en-US" sz="1400" dirty="0" err="1"/>
              <a:t>projekta</a:t>
            </a:r>
            <a:r>
              <a:rPr lang="en-US" sz="1400" dirty="0"/>
              <a:t> Fonda </a:t>
            </a:r>
            <a:r>
              <a:rPr lang="en-US" sz="1400" dirty="0" err="1"/>
              <a:t>ѕa</a:t>
            </a:r>
            <a:r>
              <a:rPr lang="en-US" sz="1400" dirty="0"/>
              <a:t> </a:t>
            </a:r>
            <a:r>
              <a:rPr lang="en-US" sz="1400" dirty="0" err="1"/>
              <a:t>nauku</a:t>
            </a:r>
            <a:r>
              <a:rPr lang="en-US" sz="1400" dirty="0"/>
              <a:t> RS „CERES – </a:t>
            </a:r>
            <a:r>
              <a:rPr lang="en-US" sz="1400" dirty="0" err="1"/>
              <a:t>Informacije</a:t>
            </a:r>
            <a:r>
              <a:rPr lang="en-US" sz="1400" dirty="0"/>
              <a:t> </a:t>
            </a:r>
            <a:r>
              <a:rPr lang="en-US" sz="1400" dirty="0" err="1"/>
              <a:t>bazirane</a:t>
            </a:r>
            <a:r>
              <a:rPr lang="en-US" sz="1400" dirty="0"/>
              <a:t> </a:t>
            </a:r>
            <a:r>
              <a:rPr lang="en-US" sz="1400" dirty="0" err="1"/>
              <a:t>na</a:t>
            </a:r>
            <a:r>
              <a:rPr lang="en-US" sz="1400" dirty="0"/>
              <a:t> </a:t>
            </a:r>
            <a:r>
              <a:rPr lang="en-US" sz="1400" dirty="0" err="1"/>
              <a:t>satelitskom</a:t>
            </a:r>
            <a:r>
              <a:rPr lang="en-US" sz="1400" dirty="0"/>
              <a:t> </a:t>
            </a:r>
            <a:r>
              <a:rPr lang="en-US" sz="1400" dirty="0" err="1"/>
              <a:t>osmatranju</a:t>
            </a:r>
            <a:r>
              <a:rPr lang="en-US" sz="1400" dirty="0"/>
              <a:t> </a:t>
            </a:r>
            <a:r>
              <a:rPr lang="en-US" sz="1400" dirty="0" err="1"/>
              <a:t>Zemlje</a:t>
            </a:r>
            <a:r>
              <a:rPr lang="en-US" sz="1400" dirty="0"/>
              <a:t> </a:t>
            </a:r>
            <a:r>
              <a:rPr lang="en-US" sz="1400" dirty="0" err="1"/>
              <a:t>za</a:t>
            </a:r>
            <a:r>
              <a:rPr lang="en-US" sz="1400" dirty="0"/>
              <a:t> "</a:t>
            </a:r>
            <a:r>
              <a:rPr lang="en-US" sz="1400" dirty="0" err="1"/>
              <a:t>pametniju</a:t>
            </a:r>
            <a:r>
              <a:rPr lang="en-US" sz="1400" dirty="0"/>
              <a:t>" </a:t>
            </a:r>
            <a:r>
              <a:rPr lang="en-US" sz="1400" dirty="0" err="1"/>
              <a:t>i</a:t>
            </a:r>
            <a:r>
              <a:rPr lang="en-US" sz="1400" dirty="0"/>
              <a:t> </a:t>
            </a:r>
            <a:r>
              <a:rPr lang="en-US" sz="1400" dirty="0" err="1"/>
              <a:t>regenerativnu</a:t>
            </a:r>
            <a:r>
              <a:rPr lang="en-US" sz="1400" dirty="0"/>
              <a:t> </a:t>
            </a:r>
            <a:r>
              <a:rPr lang="en-US" sz="1400" dirty="0" err="1"/>
              <a:t>poljoprivredu</a:t>
            </a:r>
            <a:r>
              <a:rPr lang="en-US" sz="1400" dirty="0"/>
              <a:t>“. </a:t>
            </a:r>
            <a:r>
              <a:rPr lang="en-US" sz="1400" dirty="0" err="1"/>
              <a:t>Istraživanje</a:t>
            </a:r>
            <a:r>
              <a:rPr lang="en-US" sz="1400" dirty="0"/>
              <a:t> je </a:t>
            </a:r>
            <a:r>
              <a:rPr lang="en-US" sz="1400" dirty="0" err="1"/>
              <a:t>zasnovano</a:t>
            </a:r>
            <a:r>
              <a:rPr lang="en-US" sz="1400" dirty="0"/>
              <a:t> </a:t>
            </a:r>
            <a:r>
              <a:rPr lang="en-US" sz="1400" dirty="0" err="1"/>
              <a:t>na</a:t>
            </a:r>
            <a:r>
              <a:rPr lang="en-US" sz="1400" dirty="0"/>
              <a:t> </a:t>
            </a:r>
            <a:r>
              <a:rPr lang="en-US" sz="1400" dirty="0" err="1"/>
              <a:t>upotrebi</a:t>
            </a:r>
            <a:r>
              <a:rPr lang="en-US" sz="1400" dirty="0"/>
              <a:t> </a:t>
            </a:r>
            <a:r>
              <a:rPr lang="en-US" sz="1400" b="1" dirty="0" err="1" smtClean="0"/>
              <a:t>tehnika</a:t>
            </a:r>
            <a:r>
              <a:rPr lang="en-US" sz="1400" b="1" dirty="0" smtClean="0"/>
              <a:t> </a:t>
            </a:r>
            <a:r>
              <a:rPr lang="en-US" sz="1400" b="1" dirty="0" err="1"/>
              <a:t>mašinskog</a:t>
            </a:r>
            <a:r>
              <a:rPr lang="en-US" sz="1400" b="1" dirty="0"/>
              <a:t> </a:t>
            </a:r>
            <a:r>
              <a:rPr lang="en-US" sz="1400" b="1" dirty="0" err="1"/>
              <a:t>učenja</a:t>
            </a:r>
            <a:r>
              <a:rPr lang="en-US" sz="1400" b="1" dirty="0"/>
              <a:t> </a:t>
            </a:r>
            <a:r>
              <a:rPr lang="en-US" sz="1400" b="1" dirty="0" smtClean="0"/>
              <a:t>(</a:t>
            </a:r>
            <a:r>
              <a:rPr lang="en-US" sz="1400" b="1" dirty="0" err="1" smtClean="0"/>
              <a:t>npr</a:t>
            </a:r>
            <a:r>
              <a:rPr lang="en-US" sz="1400" b="1" dirty="0" smtClean="0"/>
              <a:t>. Random </a:t>
            </a:r>
            <a:r>
              <a:rPr lang="en-US" sz="1400" b="1" dirty="0"/>
              <a:t>Forest -  RF) </a:t>
            </a:r>
            <a:r>
              <a:rPr lang="en-US" sz="1400" dirty="0"/>
              <a:t>u </a:t>
            </a:r>
            <a:r>
              <a:rPr lang="en-US" sz="1400" dirty="0" err="1"/>
              <a:t>cilju</a:t>
            </a:r>
            <a:r>
              <a:rPr lang="en-US" sz="1400" dirty="0"/>
              <a:t> </a:t>
            </a:r>
            <a:r>
              <a:rPr lang="en-US" sz="1400" dirty="0" err="1"/>
              <a:t>predikcije</a:t>
            </a:r>
            <a:r>
              <a:rPr lang="en-US" sz="1400" dirty="0"/>
              <a:t> </a:t>
            </a:r>
            <a:r>
              <a:rPr lang="en-US" sz="1400" b="1" dirty="0" err="1"/>
              <a:t>organskog</a:t>
            </a:r>
            <a:r>
              <a:rPr lang="en-US" sz="1400" b="1" dirty="0"/>
              <a:t> </a:t>
            </a:r>
            <a:r>
              <a:rPr lang="en-US" sz="1400" b="1" dirty="0" err="1"/>
              <a:t>ugljenika</a:t>
            </a:r>
            <a:r>
              <a:rPr lang="en-US" sz="1400" b="1" dirty="0"/>
              <a:t> (SOC – Soil Organic Carbon) </a:t>
            </a:r>
            <a:r>
              <a:rPr lang="en-US" sz="1400" dirty="0" err="1"/>
              <a:t>na</a:t>
            </a:r>
            <a:r>
              <a:rPr lang="en-US" sz="1400" dirty="0"/>
              <a:t> </a:t>
            </a:r>
            <a:r>
              <a:rPr lang="en-US" sz="1400" dirty="0" err="1"/>
              <a:t>osnovu</a:t>
            </a:r>
            <a:r>
              <a:rPr lang="en-US" sz="1400" dirty="0"/>
              <a:t> </a:t>
            </a:r>
            <a:r>
              <a:rPr lang="en-US" sz="1400" dirty="0" err="1"/>
              <a:t>podataka</a:t>
            </a:r>
            <a:r>
              <a:rPr lang="en-US" sz="1400" dirty="0"/>
              <a:t> </a:t>
            </a:r>
            <a:r>
              <a:rPr lang="en-US" sz="1400" dirty="0" err="1"/>
              <a:t>uzrokovanja</a:t>
            </a:r>
            <a:r>
              <a:rPr lang="en-US" sz="1400" dirty="0"/>
              <a:t> </a:t>
            </a:r>
            <a:r>
              <a:rPr lang="en-US" sz="1400" dirty="0" err="1"/>
              <a:t>zemljišta</a:t>
            </a:r>
            <a:r>
              <a:rPr lang="en-US" sz="1400" dirty="0"/>
              <a:t> </a:t>
            </a:r>
            <a:r>
              <a:rPr lang="en-US" sz="1400" dirty="0" err="1"/>
              <a:t>i</a:t>
            </a:r>
            <a:r>
              <a:rPr lang="en-US" sz="1400" dirty="0"/>
              <a:t> </a:t>
            </a:r>
            <a:r>
              <a:rPr lang="en-US" sz="1400" dirty="0" err="1"/>
              <a:t>dodatnih</a:t>
            </a:r>
            <a:r>
              <a:rPr lang="en-US" sz="1400" dirty="0"/>
              <a:t> </a:t>
            </a:r>
            <a:r>
              <a:rPr lang="en-US" sz="1400" dirty="0" err="1"/>
              <a:t>prediktora</a:t>
            </a:r>
            <a:r>
              <a:rPr lang="en-US" sz="1400" dirty="0"/>
              <a:t> (</a:t>
            </a:r>
            <a:r>
              <a:rPr lang="en-US" sz="1400" dirty="0" err="1"/>
              <a:t>vegetacionih</a:t>
            </a:r>
            <a:r>
              <a:rPr lang="en-US" sz="1400" dirty="0"/>
              <a:t> </a:t>
            </a:r>
            <a:r>
              <a:rPr lang="en-US" sz="1400" dirty="0" err="1"/>
              <a:t>indeksa</a:t>
            </a:r>
            <a:r>
              <a:rPr lang="en-US" sz="1400" dirty="0"/>
              <a:t> </a:t>
            </a:r>
            <a:r>
              <a:rPr lang="en-US" sz="1400" dirty="0" err="1"/>
              <a:t>dobijenih</a:t>
            </a:r>
            <a:r>
              <a:rPr lang="en-US" sz="1400" dirty="0"/>
              <a:t> </a:t>
            </a:r>
            <a:r>
              <a:rPr lang="en-US" sz="1400" dirty="0" err="1"/>
              <a:t>na</a:t>
            </a:r>
            <a:r>
              <a:rPr lang="en-US" sz="1400" dirty="0"/>
              <a:t> </a:t>
            </a:r>
            <a:r>
              <a:rPr lang="en-US" sz="1400" dirty="0" err="1"/>
              <a:t>osnovu</a:t>
            </a:r>
            <a:r>
              <a:rPr lang="en-US" sz="1400" dirty="0"/>
              <a:t> </a:t>
            </a:r>
            <a:r>
              <a:rPr lang="en-US" sz="1400" dirty="0" err="1"/>
              <a:t>satelistkih</a:t>
            </a:r>
            <a:r>
              <a:rPr lang="en-US" sz="1400" dirty="0"/>
              <a:t> </a:t>
            </a:r>
            <a:r>
              <a:rPr lang="en-US" sz="1400" dirty="0" err="1"/>
              <a:t>snimaka</a:t>
            </a:r>
            <a:r>
              <a:rPr lang="en-US" sz="1400" dirty="0"/>
              <a:t> Sentinel 2, </a:t>
            </a:r>
            <a:r>
              <a:rPr lang="en-US" sz="1400" dirty="0" err="1"/>
              <a:t>digitalnog</a:t>
            </a:r>
            <a:r>
              <a:rPr lang="en-US" sz="1400" dirty="0"/>
              <a:t> </a:t>
            </a:r>
            <a:r>
              <a:rPr lang="en-US" sz="1400" dirty="0" err="1"/>
              <a:t>modela</a:t>
            </a:r>
            <a:r>
              <a:rPr lang="en-US" sz="1400" dirty="0"/>
              <a:t> </a:t>
            </a:r>
            <a:r>
              <a:rPr lang="en-US" sz="1400" dirty="0" err="1"/>
              <a:t>terena</a:t>
            </a:r>
            <a:r>
              <a:rPr lang="en-US" sz="1400" dirty="0"/>
              <a:t>, </a:t>
            </a:r>
            <a:r>
              <a:rPr lang="en-US" sz="1400" dirty="0" err="1"/>
              <a:t>klimatskih</a:t>
            </a:r>
            <a:r>
              <a:rPr lang="en-US" sz="1400" dirty="0"/>
              <a:t> </a:t>
            </a:r>
            <a:r>
              <a:rPr lang="en-US" sz="1400" dirty="0" err="1"/>
              <a:t>prediktora</a:t>
            </a:r>
            <a:r>
              <a:rPr lang="en-US" sz="1400" dirty="0"/>
              <a:t> </a:t>
            </a:r>
            <a:r>
              <a:rPr lang="en-US" sz="1400" dirty="0" err="1"/>
              <a:t>i</a:t>
            </a:r>
            <a:r>
              <a:rPr lang="en-US" sz="1400" dirty="0"/>
              <a:t> </a:t>
            </a:r>
            <a:r>
              <a:rPr lang="en-US" sz="1400" dirty="0" err="1"/>
              <a:t>prediktora</a:t>
            </a:r>
            <a:r>
              <a:rPr lang="en-US" sz="1400" dirty="0"/>
              <a:t> </a:t>
            </a:r>
            <a:r>
              <a:rPr lang="en-US" sz="1400" dirty="0" err="1"/>
              <a:t>kvaliteta</a:t>
            </a:r>
            <a:r>
              <a:rPr lang="en-US" sz="1400" dirty="0"/>
              <a:t> </a:t>
            </a:r>
            <a:r>
              <a:rPr lang="en-US" sz="1400" dirty="0" err="1"/>
              <a:t>zemljišta</a:t>
            </a:r>
            <a:r>
              <a:rPr lang="en-US" sz="1400" dirty="0"/>
              <a:t>). </a:t>
            </a:r>
          </a:p>
        </p:txBody>
      </p:sp>
    </p:spTree>
    <p:extLst>
      <p:ext uri="{BB962C8B-B14F-4D97-AF65-F5344CB8AC3E}">
        <p14:creationId xmlns:p14="http://schemas.microsoft.com/office/powerpoint/2010/main" val="3910678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lh4.googleusercontent.com/ic1u6Ge1MYUjQCcjeUAZgov_2B0MHCdqFEw3x2lNIdjZFu_UOg5xfa1M4DCBM7KBgE4qcLCn4yQtB2wql9ddYUTKxVujoXOQi9yhF4DYHiXereO7vmm-GS24lGlHSz87UGOJhu9XFnRguC_sbiDs_diAkjNyoLNdLYg1sgHj7-Ob0EQhfaCdORPACiq03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918" y="1111170"/>
            <a:ext cx="5544977" cy="5544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7080038" y="2867200"/>
            <a:ext cx="4224564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 err="1"/>
              <a:t>Perfomanse</a:t>
            </a:r>
            <a:r>
              <a:rPr lang="en-US" sz="1600" dirty="0"/>
              <a:t> RF </a:t>
            </a:r>
            <a:r>
              <a:rPr lang="en-US" sz="1600" dirty="0" err="1"/>
              <a:t>modela</a:t>
            </a:r>
            <a:r>
              <a:rPr lang="en-US" sz="1600" dirty="0"/>
              <a:t> </a:t>
            </a:r>
            <a:r>
              <a:rPr lang="en-US" sz="1600" dirty="0" err="1"/>
              <a:t>na</a:t>
            </a:r>
            <a:r>
              <a:rPr lang="en-US" sz="1600" dirty="0"/>
              <a:t> </a:t>
            </a:r>
            <a:r>
              <a:rPr lang="en-US" sz="1600" dirty="0" err="1"/>
              <a:t>na</a:t>
            </a:r>
            <a:r>
              <a:rPr lang="en-US" sz="1600" dirty="0"/>
              <a:t> test </a:t>
            </a:r>
            <a:r>
              <a:rPr lang="en-US" sz="1600" dirty="0" err="1"/>
              <a:t>setu</a:t>
            </a:r>
            <a:r>
              <a:rPr lang="en-US" sz="1600" dirty="0"/>
              <a:t> </a:t>
            </a:r>
            <a:r>
              <a:rPr lang="en-US" sz="1600" dirty="0" err="1"/>
              <a:t>podataka</a:t>
            </a:r>
            <a:r>
              <a:rPr lang="en-US" sz="1600" dirty="0"/>
              <a:t> (</a:t>
            </a:r>
            <a:r>
              <a:rPr lang="en-US" sz="1600" dirty="0" err="1"/>
              <a:t>trening</a:t>
            </a:r>
            <a:r>
              <a:rPr lang="en-US" sz="1600" dirty="0"/>
              <a:t> </a:t>
            </a:r>
            <a:r>
              <a:rPr lang="en-US" sz="1600" dirty="0" err="1"/>
              <a:t>i</a:t>
            </a:r>
            <a:r>
              <a:rPr lang="en-US" sz="1600" dirty="0"/>
              <a:t> test set </a:t>
            </a:r>
            <a:r>
              <a:rPr lang="en-US" sz="1600" dirty="0" err="1"/>
              <a:t>podataka</a:t>
            </a:r>
            <a:r>
              <a:rPr lang="en-US" sz="1600" dirty="0"/>
              <a:t> </a:t>
            </a:r>
            <a:r>
              <a:rPr lang="en-US" sz="1600" dirty="0" err="1"/>
              <a:t>generisan</a:t>
            </a:r>
            <a:r>
              <a:rPr lang="en-US" sz="1600" dirty="0"/>
              <a:t> u </a:t>
            </a:r>
            <a:r>
              <a:rPr lang="en-US" sz="1600" dirty="0" err="1"/>
              <a:t>odnosu</a:t>
            </a:r>
            <a:r>
              <a:rPr lang="en-US" sz="1600" dirty="0"/>
              <a:t> 75% </a:t>
            </a:r>
            <a:r>
              <a:rPr lang="en-US" sz="1600" dirty="0" err="1"/>
              <a:t>i</a:t>
            </a:r>
            <a:r>
              <a:rPr lang="en-US" sz="1600" dirty="0"/>
              <a:t> 25%)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9367260"/>
              </p:ext>
            </p:extLst>
          </p:nvPr>
        </p:nvGraphicFramePr>
        <p:xfrm>
          <a:off x="7492864" y="3975196"/>
          <a:ext cx="3398913" cy="1545928"/>
        </p:xfrm>
        <a:graphic>
          <a:graphicData uri="http://schemas.openxmlformats.org/drawingml/2006/table">
            <a:tbl>
              <a:tblPr/>
              <a:tblGrid>
                <a:gridCol w="1132971">
                  <a:extLst>
                    <a:ext uri="{9D8B030D-6E8A-4147-A177-3AD203B41FA5}">
                      <a16:colId xmlns:a16="http://schemas.microsoft.com/office/drawing/2014/main" val="3518905800"/>
                    </a:ext>
                  </a:extLst>
                </a:gridCol>
                <a:gridCol w="1132971">
                  <a:extLst>
                    <a:ext uri="{9D8B030D-6E8A-4147-A177-3AD203B41FA5}">
                      <a16:colId xmlns:a16="http://schemas.microsoft.com/office/drawing/2014/main" val="4172224057"/>
                    </a:ext>
                  </a:extLst>
                </a:gridCol>
                <a:gridCol w="1132971">
                  <a:extLst>
                    <a:ext uri="{9D8B030D-6E8A-4147-A177-3AD203B41FA5}">
                      <a16:colId xmlns:a16="http://schemas.microsoft.com/office/drawing/2014/main" val="105312058"/>
                    </a:ext>
                  </a:extLst>
                </a:gridCol>
              </a:tblGrid>
              <a:tr h="961911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</a:t>
                      </a:r>
                      <a:r>
                        <a:rPr lang="en-US" sz="1600" b="0" i="0" u="none" strike="noStrike" baseline="300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  <a:endParaRPr lang="en-US" sz="1600" dirty="0">
                        <a:effectLst/>
                      </a:endParaRPr>
                    </a:p>
                  </a:txBody>
                  <a:tcPr marL="68580" marR="6858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NRMSE</a:t>
                      </a:r>
                      <a:endParaRPr lang="en-US" sz="1600">
                        <a:effectLst/>
                      </a:endParaRPr>
                    </a:p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[g/kg]</a:t>
                      </a:r>
                      <a:endParaRPr lang="en-US" sz="1600">
                        <a:effectLst/>
                      </a:endParaRPr>
                    </a:p>
                  </a:txBody>
                  <a:tcPr marL="68580" marR="6858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NMAE</a:t>
                      </a:r>
                      <a:endParaRPr lang="en-US" sz="1600" dirty="0">
                        <a:effectLst/>
                      </a:endParaRPr>
                    </a:p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[g/kg]</a:t>
                      </a:r>
                      <a:endParaRPr lang="en-US" sz="1600" dirty="0">
                        <a:effectLst/>
                      </a:endParaRPr>
                    </a:p>
                  </a:txBody>
                  <a:tcPr marL="68580" marR="6858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7361374"/>
                  </a:ext>
                </a:extLst>
              </a:tr>
              <a:tr h="584017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0.66</a:t>
                      </a:r>
                      <a:endParaRPr lang="en-US" sz="1600" dirty="0">
                        <a:effectLst/>
                      </a:endParaRPr>
                    </a:p>
                  </a:txBody>
                  <a:tcPr marL="68580" marR="6858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0.181</a:t>
                      </a:r>
                      <a:endParaRPr lang="en-US" sz="1600">
                        <a:effectLst/>
                      </a:endParaRPr>
                    </a:p>
                  </a:txBody>
                  <a:tcPr marL="68580" marR="6858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0.129</a:t>
                      </a:r>
                      <a:endParaRPr lang="en-US" sz="1600" dirty="0">
                        <a:effectLst/>
                      </a:endParaRPr>
                    </a:p>
                  </a:txBody>
                  <a:tcPr marL="68580" marR="68580" anchor="ctr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78092646"/>
                  </a:ext>
                </a:extLst>
              </a:tr>
            </a:tbl>
          </a:graphicData>
        </a:graphic>
      </p:graphicFrame>
      <p:sp>
        <p:nvSpPr>
          <p:cNvPr id="7" name="Rectangle: Rounded Corners 15">
            <a:extLst>
              <a:ext uri="{FF2B5EF4-FFF2-40B4-BE49-F238E27FC236}">
                <a16:creationId xmlns:a16="http://schemas.microsoft.com/office/drawing/2014/main" id="{AD466CA6-34AD-4721-BBC0-6DA1400884E9}"/>
              </a:ext>
            </a:extLst>
          </p:cNvPr>
          <p:cNvSpPr/>
          <p:nvPr/>
        </p:nvSpPr>
        <p:spPr>
          <a:xfrm flipH="1">
            <a:off x="-1" y="638355"/>
            <a:ext cx="12191999" cy="88791"/>
          </a:xfrm>
          <a:prstGeom prst="roundRect">
            <a:avLst/>
          </a:prstGeom>
          <a:solidFill>
            <a:srgbClr val="20526B"/>
          </a:solidFill>
          <a:ln>
            <a:solidFill>
              <a:srgbClr val="20526B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r-Latn-RS" sz="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4F9732-E2DC-45CB-BA1B-34AB416ACF33}"/>
              </a:ext>
            </a:extLst>
          </p:cNvPr>
          <p:cNvSpPr txBox="1"/>
          <p:nvPr/>
        </p:nvSpPr>
        <p:spPr>
          <a:xfrm>
            <a:off x="534758" y="42120"/>
            <a:ext cx="116572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RS" sz="3200" b="1" dirty="0" smtClean="0"/>
              <a:t>Primer 3 </a:t>
            </a:r>
            <a:r>
              <a:rPr lang="en-US" sz="3200" b="1" dirty="0" smtClean="0"/>
              <a:t>– </a:t>
            </a:r>
            <a:r>
              <a:rPr lang="sr-Latn-RS" sz="3200" b="1" dirty="0" smtClean="0"/>
              <a:t>Prostorna interpolacija organskog ugljenika u zemljištu</a:t>
            </a:r>
            <a:endParaRPr lang="en-US" sz="3200" b="1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D34E449-9DA0-49CD-9BB6-2A0B56CB95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07395" y="853014"/>
            <a:ext cx="936515" cy="936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50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606</TotalTime>
  <Words>236</Words>
  <Application>Microsoft Office PowerPoint</Application>
  <PresentationFormat>Widescreen</PresentationFormat>
  <Paragraphs>28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Petar Bursac</dc:creator>
  <cp:lastModifiedBy>Petar Bursac</cp:lastModifiedBy>
  <cp:revision>16</cp:revision>
  <dcterms:created xsi:type="dcterms:W3CDTF">2022-12-10T13:00:39Z</dcterms:created>
  <dcterms:modified xsi:type="dcterms:W3CDTF">2022-12-14T12:00:23Z</dcterms:modified>
</cp:coreProperties>
</file>

<file path=docProps/thumbnail.jpeg>
</file>